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992A82-32C6-3EAC-5484-861AA945934D}" v="15" dt="2024-03-06T12:15:38.220"/>
    <p1510:client id="{A240C09F-E1A9-5444-9CB7-1E7E7D007F28}" v="414" dt="2024-03-06T05:45:11.3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7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EM Home Page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06.03.24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Layer 1 - Banner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i="1" dirty="0">
                <a:cs typeface="Calibri"/>
              </a:rPr>
              <a:t>The EM Value</a:t>
            </a:r>
            <a:endParaRPr lang="en-US" b="1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REIMAGINE &amp; TRANSFORM your business with EM Holistic Solutions. </a:t>
            </a:r>
          </a:p>
          <a:p>
            <a:pPr marL="0" indent="0">
              <a:buNone/>
            </a:pPr>
            <a:endParaRPr lang="en-US" b="1" dirty="0">
              <a:cs typeface="Calibri"/>
            </a:endParaRPr>
          </a:p>
          <a:p>
            <a:pPr marL="0" indent="0">
              <a:buNone/>
            </a:pPr>
            <a:endParaRPr lang="en-US" b="1" dirty="0">
              <a:cs typeface="Calibri"/>
            </a:endParaRPr>
          </a:p>
          <a:p>
            <a:pPr marL="0" indent="0">
              <a:buNone/>
            </a:pPr>
            <a:r>
              <a:rPr lang="en-US" b="1" dirty="0">
                <a:cs typeface="Calibri"/>
              </a:rPr>
              <a:t>&gt;&gt;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564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Layer 2a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i="1" dirty="0">
                <a:cs typeface="Calibri"/>
              </a:rPr>
              <a:t>FRONT RUNNER</a:t>
            </a:r>
          </a:p>
          <a:p>
            <a:pPr marL="0" indent="0">
              <a:buNone/>
            </a:pPr>
            <a:endParaRPr lang="en-US" b="1" i="1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Trusted by global brands across industries to deliver value and growth, continually.</a:t>
            </a:r>
          </a:p>
          <a:p>
            <a:pPr marL="0" indent="0">
              <a:buNone/>
            </a:pPr>
            <a:endParaRPr lang="en-US" b="1" i="1" dirty="0">
              <a:cs typeface="Calibri"/>
            </a:endParaRPr>
          </a:p>
          <a:p>
            <a:pPr marL="0" indent="0">
              <a:buNone/>
            </a:pPr>
            <a:r>
              <a:rPr lang="en-US" b="1" i="1" dirty="0">
                <a:cs typeface="Calibri"/>
              </a:rPr>
              <a:t>&gt;&gt;</a:t>
            </a:r>
          </a:p>
          <a:p>
            <a:pPr marL="0" indent="0">
              <a:buNone/>
            </a:pPr>
            <a:endParaRPr lang="en-US" sz="4000" dirty="0">
              <a:cs typeface="Calibri"/>
            </a:endParaRPr>
          </a:p>
          <a:p>
            <a:pPr marL="0" indent="0">
              <a:buNone/>
            </a:pPr>
            <a:endParaRPr lang="en-US" sz="4000" dirty="0">
              <a:cs typeface="Calibri"/>
            </a:endParaRPr>
          </a:p>
          <a:p>
            <a:pPr marL="0" indent="0">
              <a:buNone/>
            </a:pPr>
            <a:endParaRPr lang="en-US" b="1" i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3878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Layer 2b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RAISING THE BAR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Empowering growth-led engines for your Enterprise, with technology leadership.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 </a:t>
            </a:r>
            <a:r>
              <a:rPr lang="en-US" b="1" dirty="0">
                <a:cs typeface="Calibri"/>
              </a:rPr>
              <a:t>&gt;&gt;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b="1" i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1052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Layer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cs typeface="Calibri"/>
              </a:rPr>
              <a:t>Global provider of digital, cloud and AI-enabled transformative solutions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b="1" dirty="0">
              <a:cs typeface="Calibri"/>
            </a:endParaRPr>
          </a:p>
          <a:p>
            <a:pPr marL="457200" indent="-457200"/>
            <a:r>
              <a:rPr lang="en-US" dirty="0">
                <a:cs typeface="Calibri"/>
              </a:rPr>
              <a:t>Technology Strategy Services</a:t>
            </a:r>
            <a:endParaRPr lang="en-US" b="1" dirty="0">
              <a:cs typeface="Calibri"/>
            </a:endParaRPr>
          </a:p>
          <a:p>
            <a:pPr marL="457200" indent="-457200"/>
            <a:r>
              <a:rPr lang="en-US" dirty="0">
                <a:cs typeface="Calibri"/>
              </a:rPr>
              <a:t>Delivery Transformation Services</a:t>
            </a:r>
          </a:p>
          <a:p>
            <a:pPr marL="457200" indent="-457200"/>
            <a:r>
              <a:rPr lang="en-US" dirty="0">
                <a:cs typeface="Calibri"/>
              </a:rPr>
              <a:t>Cloud Services</a:t>
            </a:r>
          </a:p>
          <a:p>
            <a:pPr marL="457200" indent="-457200"/>
            <a:r>
              <a:rPr lang="en-US" dirty="0">
                <a:cs typeface="Calibri"/>
              </a:rPr>
              <a:t>Data and AI-driven Services</a:t>
            </a:r>
          </a:p>
          <a:p>
            <a:pPr marL="0" indent="0">
              <a:buNone/>
            </a:pPr>
            <a:endParaRPr lang="en-US" i="1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910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Layer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b="1" i="1" dirty="0">
                <a:cs typeface="Calibri"/>
              </a:rPr>
              <a:t>TAILORED TO SUCCEED</a:t>
            </a:r>
            <a:endParaRPr lang="en-US" b="1" dirty="0"/>
          </a:p>
          <a:p>
            <a:pPr marL="0" indent="0">
              <a:buNone/>
            </a:pPr>
            <a:r>
              <a:rPr lang="en-US" dirty="0">
                <a:cs typeface="Calibri"/>
              </a:rPr>
              <a:t>Bespoke solutions </a:t>
            </a:r>
            <a:r>
              <a:rPr lang="en-US" dirty="0" smtClean="0">
                <a:cs typeface="Calibri"/>
              </a:rPr>
              <a:t>designed </a:t>
            </a:r>
            <a:r>
              <a:rPr lang="en-US" dirty="0">
                <a:cs typeface="Calibri"/>
              </a:rPr>
              <a:t>for industries, to increase revenue, gain competitive advantage, while significantly reducing the cost of doing business.</a:t>
            </a:r>
            <a:endParaRPr lang="en-US" dirty="0"/>
          </a:p>
          <a:p>
            <a:pPr marL="0" indent="0">
              <a:buNone/>
            </a:pPr>
            <a:endParaRPr lang="en-US" i="1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b="1" dirty="0">
                <a:cs typeface="Calibri"/>
              </a:rPr>
              <a:t>BFSI: </a:t>
            </a:r>
            <a:r>
              <a:rPr lang="en-US" dirty="0">
                <a:cs typeface="Calibri"/>
              </a:rPr>
              <a:t>Impact, Solutions, Tech Leadership</a:t>
            </a:r>
          </a:p>
          <a:p>
            <a:pPr marL="0" indent="0">
              <a:buNone/>
            </a:pPr>
            <a:r>
              <a:rPr lang="en-US" b="1" dirty="0">
                <a:cs typeface="Calibri"/>
              </a:rPr>
              <a:t>Manufacturing:</a:t>
            </a:r>
            <a:r>
              <a:rPr lang="en-US" dirty="0">
                <a:cs typeface="Calibri"/>
              </a:rPr>
              <a:t> Impact, Solutions, Tech Leadership</a:t>
            </a:r>
          </a:p>
          <a:p>
            <a:pPr marL="0" indent="0">
              <a:buNone/>
            </a:pPr>
            <a:r>
              <a:rPr lang="en-US" b="1" dirty="0">
                <a:cs typeface="Calibri"/>
              </a:rPr>
              <a:t>Healthcare: </a:t>
            </a:r>
            <a:r>
              <a:rPr lang="en-US" dirty="0">
                <a:cs typeface="Calibri"/>
              </a:rPr>
              <a:t>Impact, Solutions, Tech Leadership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sz="1300" dirty="0">
              <a:solidFill>
                <a:srgbClr val="5C6873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0847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-70303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Layer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714" y="1074510"/>
            <a:ext cx="10853057" cy="17714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000" b="1" dirty="0">
                <a:cs typeface="Calibri"/>
              </a:rPr>
              <a:t>GREENLIGHTING YOUR SUCCESS JOURNEY</a:t>
            </a:r>
            <a:endParaRPr lang="en-US" sz="3000" dirty="0">
              <a:cs typeface="Calibri"/>
            </a:endParaRPr>
          </a:p>
          <a:p>
            <a:pPr marL="0" indent="0">
              <a:buNone/>
            </a:pPr>
            <a:r>
              <a:rPr lang="en-US" sz="3000" dirty="0">
                <a:cs typeface="Calibri"/>
              </a:rPr>
              <a:t>Enhancing operational efficiencies; Architecting strategic business outcomes. </a:t>
            </a:r>
          </a:p>
          <a:p>
            <a:pPr marL="0" indent="0">
              <a:buNone/>
            </a:pPr>
            <a:endParaRPr lang="en-US" sz="3000" dirty="0">
              <a:cs typeface="Calibri"/>
            </a:endParaRPr>
          </a:p>
          <a:p>
            <a:pPr marL="0" indent="0">
              <a:buNone/>
            </a:pPr>
            <a:endParaRPr lang="en-US" sz="3000" dirty="0">
              <a:solidFill>
                <a:srgbClr val="000000"/>
              </a:solidFill>
              <a:cs typeface="Calibri"/>
            </a:endParaRPr>
          </a:p>
          <a:p>
            <a:pPr marL="0" indent="0">
              <a:buNone/>
            </a:pPr>
            <a:endParaRPr lang="en-US" sz="3000" dirty="0">
              <a:cs typeface="Calibri"/>
            </a:endParaRPr>
          </a:p>
          <a:p>
            <a:pPr marL="0" indent="0">
              <a:buNone/>
            </a:pPr>
            <a:endParaRPr lang="en-US" b="1" i="1" dirty="0"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DFD52D-04AF-6958-CAFA-53FB7B91FEA5}"/>
              </a:ext>
            </a:extLst>
          </p:cNvPr>
          <p:cNvSpPr/>
          <p:nvPr/>
        </p:nvSpPr>
        <p:spPr>
          <a:xfrm>
            <a:off x="1034142" y="2943678"/>
            <a:ext cx="5242560" cy="1574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cs typeface="Calibri"/>
            </a:endParaRPr>
          </a:p>
          <a:p>
            <a:endParaRPr lang="en-US">
              <a:solidFill>
                <a:srgbClr val="FFFF00"/>
              </a:solidFill>
              <a:cs typeface="Calibri"/>
            </a:endParaRPr>
          </a:p>
          <a:p>
            <a:r>
              <a:rPr lang="en-US">
                <a:solidFill>
                  <a:srgbClr val="FFFF00"/>
                </a:solidFill>
                <a:cs typeface="Calibri"/>
              </a:rPr>
              <a:t>DIGITAL TRANSFORMATION</a:t>
            </a:r>
          </a:p>
          <a:p>
            <a:r>
              <a:rPr lang="en-US" i="1">
                <a:cs typeface="Calibri"/>
              </a:rPr>
              <a:t>Integrate digital technology to business, creating value for customers</a:t>
            </a:r>
          </a:p>
          <a:p>
            <a:endParaRPr lang="en-US" i="1">
              <a:cs typeface="Calibri"/>
            </a:endParaRPr>
          </a:p>
          <a:p>
            <a:r>
              <a:rPr lang="en-US">
                <a:cs typeface="Calibri"/>
              </a:rPr>
              <a:t>Explore here</a:t>
            </a:r>
            <a:endParaRPr lang="en-US" i="1">
              <a:cs typeface="Calibri"/>
            </a:endParaRPr>
          </a:p>
          <a:p>
            <a:endParaRPr lang="en-US" i="1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0B06AC-449D-5037-7EEE-20B466BA9F3C}"/>
              </a:ext>
            </a:extLst>
          </p:cNvPr>
          <p:cNvSpPr/>
          <p:nvPr/>
        </p:nvSpPr>
        <p:spPr>
          <a:xfrm>
            <a:off x="1034142" y="4762318"/>
            <a:ext cx="5242560" cy="182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00"/>
                </a:solidFill>
                <a:cs typeface="Calibri"/>
              </a:rPr>
              <a:t>AI &amp; DATA ANALYTICS</a:t>
            </a:r>
          </a:p>
          <a:p>
            <a:r>
              <a:rPr lang="en-US">
                <a:cs typeface="Calibri"/>
              </a:rPr>
              <a:t>Unlocking and leverage insights to navigate your journey to success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Discover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D45480-86D7-8096-3F5A-0053D03ED412}"/>
              </a:ext>
            </a:extLst>
          </p:cNvPr>
          <p:cNvSpPr/>
          <p:nvPr/>
        </p:nvSpPr>
        <p:spPr>
          <a:xfrm>
            <a:off x="6429102" y="2943678"/>
            <a:ext cx="5415280" cy="17068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00"/>
                </a:solidFill>
                <a:cs typeface="Calibri"/>
              </a:rPr>
              <a:t>TECH SERVICES</a:t>
            </a:r>
          </a:p>
          <a:p>
            <a:r>
              <a:rPr lang="en-US">
                <a:cs typeface="Calibri"/>
              </a:rPr>
              <a:t>Accelerating business growth and key outcomes with our portfolio of Tech Services.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Explore here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71175C-87CC-BE80-E4E2-8CBCFD980AC5}"/>
              </a:ext>
            </a:extLst>
          </p:cNvPr>
          <p:cNvSpPr/>
          <p:nvPr/>
        </p:nvSpPr>
        <p:spPr>
          <a:xfrm>
            <a:off x="6429102" y="4762318"/>
            <a:ext cx="5415280" cy="177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FFFF00"/>
                </a:solidFill>
                <a:cs typeface="Calibri"/>
              </a:rPr>
              <a:t>TECH TALENT</a:t>
            </a:r>
          </a:p>
          <a:p>
            <a:r>
              <a:rPr lang="en-US">
                <a:cs typeface="Calibri"/>
              </a:rPr>
              <a:t>We empower your organization with a specialized talent force, across diverse skill sets.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Made-to-fit Talent</a:t>
            </a:r>
          </a:p>
        </p:txBody>
      </p:sp>
    </p:spTree>
    <p:extLst>
      <p:ext uri="{BB962C8B-B14F-4D97-AF65-F5344CB8AC3E}">
        <p14:creationId xmlns:p14="http://schemas.microsoft.com/office/powerpoint/2010/main" val="3533054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-7030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Layer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714" y="1074510"/>
            <a:ext cx="10853057" cy="650196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L="0" indent="0">
              <a:buNone/>
            </a:pPr>
            <a:r>
              <a:rPr lang="en-US" sz="7500" b="1" dirty="0">
                <a:cs typeface="Calibri"/>
              </a:rPr>
              <a:t>Fueling competitive advantage for our clientele</a:t>
            </a:r>
            <a:r>
              <a:rPr lang="en-US" sz="10400" b="1" dirty="0">
                <a:cs typeface="Calibri"/>
              </a:rPr>
              <a:t> </a:t>
            </a:r>
          </a:p>
          <a:p>
            <a:pPr marL="0" indent="0">
              <a:buNone/>
            </a:pPr>
            <a:endParaRPr lang="en-US" sz="10400" dirty="0">
              <a:cs typeface="Calibri"/>
            </a:endParaRPr>
          </a:p>
          <a:p>
            <a:pPr marL="0" indent="0">
              <a:buNone/>
            </a:pPr>
            <a:endParaRPr lang="en-US" sz="10400" dirty="0">
              <a:cs typeface="Calibri"/>
            </a:endParaRPr>
          </a:p>
          <a:p>
            <a:pPr marL="0" indent="0">
              <a:buNone/>
            </a:pPr>
            <a:endParaRPr lang="en-US" sz="10400" dirty="0">
              <a:cs typeface="Calibri"/>
            </a:endParaRPr>
          </a:p>
          <a:p>
            <a:pPr marL="0" indent="0">
              <a:buNone/>
            </a:pPr>
            <a:endParaRPr lang="en-US" sz="3000" dirty="0">
              <a:cs typeface="Calibri"/>
            </a:endParaRPr>
          </a:p>
          <a:p>
            <a:pPr marL="0" indent="0">
              <a:buNone/>
            </a:pPr>
            <a:endParaRPr lang="en-US" sz="3000" dirty="0">
              <a:solidFill>
                <a:srgbClr val="000000"/>
              </a:solidFill>
              <a:cs typeface="Calibri"/>
            </a:endParaRPr>
          </a:p>
          <a:p>
            <a:pPr marL="0" indent="0">
              <a:buNone/>
            </a:pPr>
            <a:endParaRPr lang="en-US" sz="3000" dirty="0">
              <a:cs typeface="Calibri"/>
            </a:endParaRPr>
          </a:p>
          <a:p>
            <a:pPr marL="0" indent="0">
              <a:buNone/>
            </a:pPr>
            <a:endParaRPr lang="en-US" sz="3000" dirty="0">
              <a:cs typeface="Calibri"/>
            </a:endParaRPr>
          </a:p>
          <a:p>
            <a:pPr marL="0" indent="0">
              <a:buNone/>
            </a:pPr>
            <a:endParaRPr lang="en-US" b="1" i="1" dirty="0">
              <a:cs typeface="Calibri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54BCFD9-A6D7-504D-B7B2-E478F5AEF5E2}"/>
              </a:ext>
            </a:extLst>
          </p:cNvPr>
          <p:cNvSpPr txBox="1">
            <a:spLocks/>
          </p:cNvSpPr>
          <p:nvPr/>
        </p:nvSpPr>
        <p:spPr>
          <a:xfrm>
            <a:off x="1077685" y="1335767"/>
            <a:ext cx="4321629" cy="6501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0400" b="1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04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04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400">
                <a:cs typeface="Calibri"/>
              </a:rPr>
              <a:t>Domain expertise, deep understanding enables you to stay competitive, and delight your customers. 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04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>
              <a:solidFill>
                <a:srgbClr val="000000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i="1">
              <a:cs typeface="Calibri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66DBD71-2DC7-4F65-A3C4-85B900162928}"/>
              </a:ext>
            </a:extLst>
          </p:cNvPr>
          <p:cNvSpPr txBox="1">
            <a:spLocks/>
          </p:cNvSpPr>
          <p:nvPr/>
        </p:nvSpPr>
        <p:spPr>
          <a:xfrm>
            <a:off x="6738256" y="1248681"/>
            <a:ext cx="4321629" cy="6501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0400" b="1" dirty="0" smtClean="0">
                <a:cs typeface="Calibri"/>
              </a:rPr>
              <a:t>9</a:t>
            </a:r>
            <a:endParaRPr lang="en-US" sz="10400" b="1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0400" dirty="0">
              <a:cs typeface="Calibri"/>
            </a:endParaRPr>
          </a:p>
          <a:p>
            <a:pPr marL="0" indent="0">
              <a:buNone/>
            </a:pPr>
            <a:endParaRPr lang="en-US" sz="10400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400" dirty="0">
                <a:solidFill>
                  <a:srgbClr val="FF0000"/>
                </a:solidFill>
                <a:cs typeface="Calibri"/>
              </a:rPr>
              <a:t>Delivering customized solutions mapped to business outcomes and operational </a:t>
            </a:r>
            <a:r>
              <a:rPr lang="en-US" sz="10400" dirty="0" smtClean="0">
                <a:solidFill>
                  <a:srgbClr val="FF0000"/>
                </a:solidFill>
                <a:cs typeface="Calibri"/>
              </a:rPr>
              <a:t>efficiencies(Client)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>
              <a:solidFill>
                <a:srgbClr val="000000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3000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i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0828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BED-A2DB-2DD4-1A6A-2EE040A23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>
                <a:cs typeface="Calibri Light"/>
              </a:rPr>
              <a:t>Layer 7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3EFA-1CE6-544F-0B38-AC16097CE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778291"/>
            <a:ext cx="4412236" cy="4799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>
                <a:cs typeface="Calibri"/>
              </a:rPr>
              <a:t>Case Studies – </a:t>
            </a:r>
            <a:endParaRPr lang="en-US"/>
          </a:p>
          <a:p>
            <a:pPr marL="0" indent="0">
              <a:buNone/>
            </a:pPr>
            <a:r>
              <a:rPr lang="en-US" sz="2400" b="1">
                <a:cs typeface="Calibri"/>
              </a:rPr>
              <a:t>Solution showcase across industries</a:t>
            </a:r>
            <a:endParaRPr lang="en-US"/>
          </a:p>
          <a:p>
            <a:pPr marL="0" indent="0">
              <a:buNone/>
            </a:pPr>
            <a:endParaRPr lang="en-US" sz="1400">
              <a:cs typeface="Calibri"/>
            </a:endParaRPr>
          </a:p>
          <a:p>
            <a:pPr marL="514350" indent="-514350">
              <a:buFont typeface="Wingdings" panose="020B0604020202020204" pitchFamily="34" charset="0"/>
              <a:buChar char="Ø"/>
            </a:pPr>
            <a:r>
              <a:rPr lang="en-US" sz="1400" b="1">
                <a:cs typeface="Calibri"/>
              </a:rPr>
              <a:t>Financial Services - </a:t>
            </a:r>
            <a:r>
              <a:rPr lang="en-US" sz="1400">
                <a:cs typeface="Calibri"/>
              </a:rPr>
              <a:t>Portfolio Management, Reconciliation and Reporting </a:t>
            </a:r>
          </a:p>
          <a:p>
            <a:pPr marL="514350" indent="-514350">
              <a:buFont typeface="Wingdings" panose="020B0604020202020204" pitchFamily="34" charset="0"/>
              <a:buChar char="Ø"/>
            </a:pPr>
            <a:r>
              <a:rPr lang="en-US" sz="1400" b="1">
                <a:cs typeface="Calibri"/>
              </a:rPr>
              <a:t>Compliance &amp; Regulatory – </a:t>
            </a:r>
            <a:r>
              <a:rPr lang="en-US" sz="1400">
                <a:cs typeface="Calibri"/>
              </a:rPr>
              <a:t>Smarsh, Global Relay and DTCC System Integrations</a:t>
            </a:r>
          </a:p>
          <a:p>
            <a:pPr marL="514350" indent="-514350">
              <a:buFont typeface="Wingdings" panose="020B0604020202020204" pitchFamily="34" charset="0"/>
              <a:buChar char="Ø"/>
            </a:pPr>
            <a:r>
              <a:rPr lang="en-US" sz="1400" b="1">
                <a:cs typeface="Calibri"/>
              </a:rPr>
              <a:t>Cybersecurity &amp; Data Protection – </a:t>
            </a:r>
            <a:r>
              <a:rPr lang="en-US" sz="1400" err="1">
                <a:cs typeface="Calibri"/>
              </a:rPr>
              <a:t>DevSecOps</a:t>
            </a:r>
            <a:r>
              <a:rPr lang="en-US" sz="1400">
                <a:cs typeface="Calibri"/>
              </a:rPr>
              <a:t> implementation to achieve </a:t>
            </a:r>
            <a:r>
              <a:rPr lang="en-CA" sz="1400">
                <a:cs typeface="Calibri"/>
              </a:rPr>
              <a:t>SOC2 and ISO27001/2 certification </a:t>
            </a:r>
            <a:endParaRPr lang="en-US" sz="1400">
              <a:cs typeface="Calibri"/>
            </a:endParaRPr>
          </a:p>
          <a:p>
            <a:pPr marL="514350" indent="-514350">
              <a:buFont typeface="Wingdings" panose="020B0604020202020204" pitchFamily="34" charset="0"/>
              <a:buChar char="Ø"/>
            </a:pPr>
            <a:r>
              <a:rPr lang="en-US" sz="1400" b="1">
                <a:cs typeface="Calibri"/>
              </a:rPr>
              <a:t>IT for Healthcare – </a:t>
            </a:r>
            <a:r>
              <a:rPr lang="en-US" sz="1400">
                <a:cs typeface="Calibri"/>
              </a:rPr>
              <a:t>Electronic Health Records, Telemedicine Solutions and Compliance</a:t>
            </a:r>
            <a:endParaRPr lang="en-CA" sz="1400">
              <a:cs typeface="Calibri"/>
            </a:endParaRPr>
          </a:p>
          <a:p>
            <a:pPr marL="0" indent="0">
              <a:buNone/>
            </a:pPr>
            <a:endParaRPr lang="en-US" sz="1400" i="1">
              <a:cs typeface="Calibri"/>
            </a:endParaRPr>
          </a:p>
        </p:txBody>
      </p:sp>
      <p:pic>
        <p:nvPicPr>
          <p:cNvPr id="4" name="Picture 3" descr="Machine in a laboratory">
            <a:extLst>
              <a:ext uri="{FF2B5EF4-FFF2-40B4-BE49-F238E27FC236}">
                <a16:creationId xmlns:a16="http://schemas.microsoft.com/office/drawing/2014/main" id="{25714DAE-B9E2-15B6-DF8A-B5058BF30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74" r="14760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8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183</Words>
  <Application>Microsoft Office PowerPoint</Application>
  <PresentationFormat>Widescreen</PresentationFormat>
  <Paragraphs>98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EM Home Page</vt:lpstr>
      <vt:lpstr>Layer 1 - Banner</vt:lpstr>
      <vt:lpstr>Layer 2a</vt:lpstr>
      <vt:lpstr>Layer 2b</vt:lpstr>
      <vt:lpstr>Layer 3</vt:lpstr>
      <vt:lpstr>Layer 4</vt:lpstr>
      <vt:lpstr>Layer 5</vt:lpstr>
      <vt:lpstr>Layer 6</vt:lpstr>
      <vt:lpstr>Layer 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admin</cp:lastModifiedBy>
  <cp:revision>4</cp:revision>
  <dcterms:created xsi:type="dcterms:W3CDTF">2024-03-06T04:53:22Z</dcterms:created>
  <dcterms:modified xsi:type="dcterms:W3CDTF">2024-03-06T13:00:56Z</dcterms:modified>
</cp:coreProperties>
</file>

<file path=docProps/thumbnail.jpeg>
</file>